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44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44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2063880" y="3009960"/>
            <a:ext cx="5016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 utilisant une image.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Problème en image </a:t>
            </a:r>
            <a:r>
              <a:rPr b="1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Rectangle : coins arrondis 2"/>
          <p:cNvSpPr/>
          <p:nvPr/>
        </p:nvSpPr>
        <p:spPr>
          <a:xfrm>
            <a:off x="110520" y="1208880"/>
            <a:ext cx="8931600" cy="5265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Organigramme : Connecteur 6"/>
          <p:cNvSpPr/>
          <p:nvPr/>
        </p:nvSpPr>
        <p:spPr>
          <a:xfrm>
            <a:off x="249120" y="156096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Organigramme : Connecteur 8"/>
          <p:cNvSpPr/>
          <p:nvPr/>
        </p:nvSpPr>
        <p:spPr>
          <a:xfrm>
            <a:off x="290520" y="375408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3" name="Image 3" descr="Thermomètre, Température, Degrés Celsius, Échelle"/>
          <p:cNvPicPr/>
          <p:nvPr/>
        </p:nvPicPr>
        <p:blipFill>
          <a:blip r:embed="rId1"/>
          <a:srcRect l="0" t="0" r="0" b="30567"/>
          <a:stretch/>
        </p:blipFill>
        <p:spPr>
          <a:xfrm>
            <a:off x="2852640" y="1633680"/>
            <a:ext cx="3430080" cy="4762440"/>
          </a:xfrm>
          <a:prstGeom prst="rect">
            <a:avLst/>
          </a:prstGeom>
          <a:ln w="0">
            <a:noFill/>
          </a:ln>
        </p:spPr>
      </p:pic>
      <p:sp>
        <p:nvSpPr>
          <p:cNvPr id="94" name="Zone de texte 1"/>
          <p:cNvSpPr/>
          <p:nvPr/>
        </p:nvSpPr>
        <p:spPr>
          <a:xfrm>
            <a:off x="711360" y="1449000"/>
            <a:ext cx="3305880" cy="42930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Demain, il fera 7 degrés de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moins.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Quelle sera alors la température 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1884600">
              <a:lnSpc>
                <a:spcPct val="100000"/>
              </a:lnSpc>
              <a:spcBef>
                <a:spcPts val="439"/>
              </a:spcBef>
            </a:pPr>
            <a:r>
              <a:rPr b="1" lang="fr-FR" sz="2800" spc="-1" strike="noStrike">
                <a:solidFill>
                  <a:srgbClr val="00b0f0"/>
                </a:solidFill>
                <a:latin typeface="Calibri"/>
                <a:ea typeface="Arial"/>
              </a:rPr>
              <a:t> 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Le record de température était de 31 degrés.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De combien de degrés le record a-t-il été battu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Zone de texte 3"/>
          <p:cNvSpPr/>
          <p:nvPr/>
        </p:nvSpPr>
        <p:spPr>
          <a:xfrm>
            <a:off x="5673600" y="1407960"/>
            <a:ext cx="3271680" cy="44308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Demain, il fera 11 degrés de </a:t>
            </a: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Calibri"/>
              </a:rPr>
              <a:t>moins.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Quelle sera alors la température 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marL="1884600">
              <a:lnSpc>
                <a:spcPct val="100000"/>
              </a:lnSpc>
              <a:spcBef>
                <a:spcPts val="439"/>
              </a:spcBef>
            </a:pPr>
            <a:r>
              <a:rPr b="1" lang="fr-FR" sz="2800" spc="-1" strike="noStrike">
                <a:solidFill>
                  <a:srgbClr val="00b0f0"/>
                </a:solidFill>
                <a:latin typeface="Calibri"/>
                <a:ea typeface="Arial"/>
              </a:rPr>
              <a:t> 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Sur la planète Vénus, la température est douze fois plus élevée. </a:t>
            </a:r>
            <a:r>
              <a:rPr b="1" lang="fr-FR" sz="2800" spc="-1" strike="noStrike">
                <a:solidFill>
                  <a:srgbClr val="231f20"/>
                </a:solidFill>
                <a:latin typeface="Calibri"/>
                <a:ea typeface="Calibri"/>
              </a:rPr>
              <a:t>Quelle est la température sur Vénus ?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Organigramme : Connecteur 1"/>
          <p:cNvSpPr/>
          <p:nvPr/>
        </p:nvSpPr>
        <p:spPr>
          <a:xfrm>
            <a:off x="5274360" y="150624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Organigramme : Connecteur 2"/>
          <p:cNvSpPr/>
          <p:nvPr/>
        </p:nvSpPr>
        <p:spPr>
          <a:xfrm>
            <a:off x="5260680" y="371268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3067200" y="12441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"/>
          <p:cNvSpPr/>
          <p:nvPr/>
        </p:nvSpPr>
        <p:spPr>
          <a:xfrm>
            <a:off x="7884360" y="12675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Image 25" descr="Thermomètre, Température, Degrés Celsius, Échelle"/>
          <p:cNvPicPr/>
          <p:nvPr/>
        </p:nvPicPr>
        <p:blipFill>
          <a:blip r:embed="rId1"/>
          <a:srcRect l="0" t="0" r="30206" b="54349"/>
          <a:stretch/>
        </p:blipFill>
        <p:spPr>
          <a:xfrm>
            <a:off x="-508680" y="838080"/>
            <a:ext cx="3675600" cy="5384160"/>
          </a:xfrm>
          <a:prstGeom prst="rect">
            <a:avLst/>
          </a:prstGeom>
          <a:ln w="0">
            <a:noFill/>
          </a:ln>
        </p:spPr>
      </p:pic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Zone de texte 2"/>
          <p:cNvSpPr/>
          <p:nvPr/>
        </p:nvSpPr>
        <p:spPr>
          <a:xfrm>
            <a:off x="4714200" y="1531080"/>
            <a:ext cx="3675600" cy="3713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Demain, il fera 7 degrés de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moins. </a:t>
            </a:r>
            <a:r>
              <a:rPr b="1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Quelle sera alors la température 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1884600">
              <a:lnSpc>
                <a:spcPct val="100000"/>
              </a:lnSpc>
              <a:spcBef>
                <a:spcPts val="439"/>
              </a:spcBef>
            </a:pPr>
            <a:r>
              <a:rPr b="1" lang="fr-FR" sz="3200" spc="-1" strike="noStrike">
                <a:solidFill>
                  <a:srgbClr val="00b0f0"/>
                </a:solidFill>
                <a:latin typeface="Calibri"/>
                <a:ea typeface="Arial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Organigramme : Connecteur 6"/>
          <p:cNvSpPr/>
          <p:nvPr/>
        </p:nvSpPr>
        <p:spPr>
          <a:xfrm>
            <a:off x="4280040" y="191988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Zone de texte 2"/>
          <p:cNvSpPr/>
          <p:nvPr/>
        </p:nvSpPr>
        <p:spPr>
          <a:xfrm>
            <a:off x="4367520" y="3604680"/>
            <a:ext cx="3907080" cy="4932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Il fait 37 degrés.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37 – 7 = 30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La température sera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de 30 degrés.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6" name="Groupe 24"/>
          <p:cNvGrpSpPr/>
          <p:nvPr/>
        </p:nvGrpSpPr>
        <p:grpSpPr>
          <a:xfrm>
            <a:off x="1498680" y="3570120"/>
            <a:ext cx="197640" cy="1057320"/>
            <a:chOff x="1498680" y="3570120"/>
            <a:chExt cx="197640" cy="1057320"/>
          </a:xfrm>
        </p:grpSpPr>
        <p:sp>
          <p:nvSpPr>
            <p:cNvPr id="107" name="Flèche : courbe vers la droite 17"/>
            <p:cNvSpPr/>
            <p:nvPr/>
          </p:nvSpPr>
          <p:spPr>
            <a:xfrm flipH="1" flipV="1" rot="10800000">
              <a:off x="1516320" y="3569760"/>
              <a:ext cx="169920" cy="183960"/>
            </a:xfrm>
            <a:prstGeom prst="curvedRigh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8" name="Flèche : courbe vers la droite 18"/>
            <p:cNvSpPr/>
            <p:nvPr/>
          </p:nvSpPr>
          <p:spPr>
            <a:xfrm flipH="1" flipV="1" rot="10800000">
              <a:off x="1516320" y="3728880"/>
              <a:ext cx="169920" cy="183960"/>
            </a:xfrm>
            <a:prstGeom prst="curvedRigh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9" name="Flèche : courbe vers la droite 19"/>
            <p:cNvSpPr/>
            <p:nvPr/>
          </p:nvSpPr>
          <p:spPr>
            <a:xfrm flipH="1" flipV="1" rot="10800000">
              <a:off x="1507320" y="3854520"/>
              <a:ext cx="169920" cy="183960"/>
            </a:xfrm>
            <a:prstGeom prst="curvedRigh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0" name="Flèche : courbe vers la droite 20"/>
            <p:cNvSpPr/>
            <p:nvPr/>
          </p:nvSpPr>
          <p:spPr>
            <a:xfrm flipH="1" flipV="1" rot="10800000">
              <a:off x="1507320" y="4018320"/>
              <a:ext cx="169920" cy="183960"/>
            </a:xfrm>
            <a:prstGeom prst="curvedRigh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1" name="Flèche : courbe vers la droite 21"/>
            <p:cNvSpPr/>
            <p:nvPr/>
          </p:nvSpPr>
          <p:spPr>
            <a:xfrm flipH="1" flipV="1" rot="10800000">
              <a:off x="1526400" y="4163040"/>
              <a:ext cx="169920" cy="183960"/>
            </a:xfrm>
            <a:prstGeom prst="curvedRigh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2" name="Flèche : courbe vers la droite 22"/>
            <p:cNvSpPr/>
            <p:nvPr/>
          </p:nvSpPr>
          <p:spPr>
            <a:xfrm flipH="1" flipV="1" rot="10800000">
              <a:off x="1517400" y="4303080"/>
              <a:ext cx="169920" cy="183960"/>
            </a:xfrm>
            <a:prstGeom prst="curvedRigh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3" name="Flèche : courbe vers la droite 23"/>
            <p:cNvSpPr/>
            <p:nvPr/>
          </p:nvSpPr>
          <p:spPr>
            <a:xfrm flipH="1" flipV="1" rot="10800000">
              <a:off x="1498680" y="4443120"/>
              <a:ext cx="169920" cy="183960"/>
            </a:xfrm>
            <a:prstGeom prst="curvedRigh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14" name=""/>
          <p:cNvSpPr/>
          <p:nvPr/>
        </p:nvSpPr>
        <p:spPr>
          <a:xfrm>
            <a:off x="8078040" y="34668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Image 1" descr="Thermomètre, Température, Degrés Celsius, Échelle"/>
          <p:cNvPicPr/>
          <p:nvPr/>
        </p:nvPicPr>
        <p:blipFill>
          <a:blip r:embed="rId1"/>
          <a:srcRect l="0" t="0" r="30206" b="54349"/>
          <a:stretch/>
        </p:blipFill>
        <p:spPr>
          <a:xfrm>
            <a:off x="-508680" y="838080"/>
            <a:ext cx="3675600" cy="5384160"/>
          </a:xfrm>
          <a:prstGeom prst="rect">
            <a:avLst/>
          </a:prstGeom>
          <a:ln w="0">
            <a:noFill/>
          </a:ln>
        </p:spPr>
      </p:pic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Rectangle : coins arrondis 3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Zone de texte 4"/>
          <p:cNvSpPr/>
          <p:nvPr/>
        </p:nvSpPr>
        <p:spPr>
          <a:xfrm>
            <a:off x="4714200" y="1531080"/>
            <a:ext cx="3675600" cy="37134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Demain, il fera 11 degrés de </a:t>
            </a: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Calibri"/>
              </a:rPr>
              <a:t>moins. </a:t>
            </a:r>
            <a:r>
              <a:rPr b="1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Quelle sera alors la température 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marL="1884600">
              <a:lnSpc>
                <a:spcPct val="100000"/>
              </a:lnSpc>
              <a:spcBef>
                <a:spcPts val="439"/>
              </a:spcBef>
            </a:pPr>
            <a:r>
              <a:rPr b="1" lang="fr-FR" sz="3200" spc="-1" strike="noStrike">
                <a:solidFill>
                  <a:srgbClr val="00b0f0"/>
                </a:solidFill>
                <a:latin typeface="Calibri"/>
                <a:ea typeface="Arial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Organigramme : Connecteur 3"/>
          <p:cNvSpPr/>
          <p:nvPr/>
        </p:nvSpPr>
        <p:spPr>
          <a:xfrm>
            <a:off x="4280040" y="191988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1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Zone de texte 5"/>
          <p:cNvSpPr/>
          <p:nvPr/>
        </p:nvSpPr>
        <p:spPr>
          <a:xfrm>
            <a:off x="4367520" y="3604680"/>
            <a:ext cx="3907080" cy="4932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Il fait 37 degrés.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37 – 11 = 26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La température sera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de 26 degrés.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1" name="Connecteur droit 2"/>
          <p:cNvCxnSpPr/>
          <p:nvPr/>
        </p:nvCxnSpPr>
        <p:spPr>
          <a:xfrm>
            <a:off x="1199520" y="3565800"/>
            <a:ext cx="1967760" cy="360"/>
          </a:xfrm>
          <a:prstGeom prst="straightConnector1">
            <a:avLst/>
          </a:prstGeom>
          <a:ln w="38100">
            <a:solidFill>
              <a:srgbClr val="00cc00"/>
            </a:solidFill>
          </a:ln>
        </p:spPr>
      </p:cxnSp>
      <p:sp>
        <p:nvSpPr>
          <p:cNvPr id="122" name=""/>
          <p:cNvSpPr/>
          <p:nvPr/>
        </p:nvSpPr>
        <p:spPr>
          <a:xfrm>
            <a:off x="7856640" y="3564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Rectangle : coins arrondis 2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 de texte 2"/>
          <p:cNvSpPr/>
          <p:nvPr/>
        </p:nvSpPr>
        <p:spPr>
          <a:xfrm>
            <a:off x="4224240" y="1531080"/>
            <a:ext cx="4272480" cy="28627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Le record de température était de 31 degrés. </a:t>
            </a:r>
            <a:r>
              <a:rPr b="1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De combien de degrés le record a-t-il été battu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Organigramme : Connecteur 6"/>
          <p:cNvSpPr/>
          <p:nvPr/>
        </p:nvSpPr>
        <p:spPr>
          <a:xfrm>
            <a:off x="3714120" y="194760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Zone de texte 2"/>
          <p:cNvSpPr/>
          <p:nvPr/>
        </p:nvSpPr>
        <p:spPr>
          <a:xfrm>
            <a:off x="4572000" y="4532400"/>
            <a:ext cx="3907080" cy="16876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37 – 31 = 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Il a été battu de 6 degrés.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" name="Image 14" descr="Thermomètre, Température, Degrés Celsius, Échelle"/>
          <p:cNvPicPr/>
          <p:nvPr/>
        </p:nvPicPr>
        <p:blipFill>
          <a:blip r:embed="rId1"/>
          <a:srcRect l="0" t="0" r="0" b="30567"/>
          <a:stretch/>
        </p:blipFill>
        <p:spPr>
          <a:xfrm>
            <a:off x="533160" y="1426320"/>
            <a:ext cx="3430080" cy="4762440"/>
          </a:xfrm>
          <a:prstGeom prst="rect">
            <a:avLst/>
          </a:prstGeom>
          <a:ln w="0">
            <a:noFill/>
          </a:ln>
        </p:spPr>
      </p:pic>
      <p:sp>
        <p:nvSpPr>
          <p:cNvPr id="129" name=""/>
          <p:cNvSpPr/>
          <p:nvPr/>
        </p:nvSpPr>
        <p:spPr>
          <a:xfrm>
            <a:off x="8037000" y="3189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c00000"/>
                </a:solidFill>
                <a:latin typeface="Calibri"/>
              </a:rPr>
              <a:t>Correction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Rectangle : coins arrondis 4"/>
          <p:cNvSpPr/>
          <p:nvPr/>
        </p:nvSpPr>
        <p:spPr>
          <a:xfrm>
            <a:off x="430560" y="1208880"/>
            <a:ext cx="8066160" cy="5013360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numCol="1" spcCol="0" lIns="36000" rIns="36000" tIns="36000" bIns="3600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Zone de texte 6"/>
          <p:cNvSpPr/>
          <p:nvPr/>
        </p:nvSpPr>
        <p:spPr>
          <a:xfrm>
            <a:off x="4714200" y="1531080"/>
            <a:ext cx="3782520" cy="286272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Sur la planète Vénus, la température est douze fois plus élevée. </a:t>
            </a:r>
            <a:r>
              <a:rPr b="1" lang="fr-FR" sz="3200" spc="-1" strike="noStrike">
                <a:solidFill>
                  <a:srgbClr val="231f20"/>
                </a:solidFill>
                <a:latin typeface="Calibri"/>
                <a:ea typeface="Calibri"/>
              </a:rPr>
              <a:t>Quelle est la température sur Vénus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Organigramme : Connecteur 4"/>
          <p:cNvSpPr/>
          <p:nvPr/>
        </p:nvSpPr>
        <p:spPr>
          <a:xfrm>
            <a:off x="4280040" y="1919880"/>
            <a:ext cx="392040" cy="392040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fr-FR" sz="2400" spc="-1" strike="noStrike">
                <a:solidFill>
                  <a:schemeClr val="lt1"/>
                </a:solidFill>
                <a:latin typeface="Calibri"/>
              </a:rPr>
              <a:t>2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Zone de texte 7"/>
          <p:cNvSpPr/>
          <p:nvPr/>
        </p:nvSpPr>
        <p:spPr>
          <a:xfrm>
            <a:off x="4572000" y="4532400"/>
            <a:ext cx="3907080" cy="168768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37 × 12 = 444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c00000"/>
                </a:solidFill>
                <a:latin typeface="Arial"/>
                <a:ea typeface="Calibri"/>
              </a:rPr>
              <a:t>La température est de 444 degrés.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7000"/>
              </a:lnSpc>
              <a:spcAft>
                <a:spcPts val="799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orbel"/>
                <a:ea typeface="Calibri"/>
              </a:rPr>
              <a:t> 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5" name="Image 2" descr="Thermomètre, Température, Degrés Celsius, Échelle"/>
          <p:cNvPicPr/>
          <p:nvPr/>
        </p:nvPicPr>
        <p:blipFill>
          <a:blip r:embed="rId1"/>
          <a:srcRect l="0" t="0" r="0" b="30567"/>
          <a:stretch/>
        </p:blipFill>
        <p:spPr>
          <a:xfrm>
            <a:off x="533160" y="1426320"/>
            <a:ext cx="3430080" cy="4762440"/>
          </a:xfrm>
          <a:prstGeom prst="rect">
            <a:avLst/>
          </a:prstGeom>
          <a:ln w="0">
            <a:noFill/>
          </a:ln>
        </p:spPr>
      </p:pic>
      <p:sp>
        <p:nvSpPr>
          <p:cNvPr id="136" name=""/>
          <p:cNvSpPr/>
          <p:nvPr/>
        </p:nvSpPr>
        <p:spPr>
          <a:xfrm>
            <a:off x="7870680" y="35640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Application>LibreOffice/7.4.3.2$Windows_X86_64 LibreOffice_project/1048a8393ae2eeec98dff31b5c133c5f1d08b890</Application>
  <AppVersion>15.0000</AppVersion>
  <Words>128</Words>
  <Paragraphs>31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2025-10-25T19:24:59Z</dcterms:modified>
  <cp:revision>76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4</vt:i4>
  </property>
</Properties>
</file>